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4" r:id="rId9"/>
    <p:sldId id="265" r:id="rId10"/>
    <p:sldId id="266" r:id="rId11"/>
    <p:sldId id="267" r:id="rId12"/>
    <p:sldId id="268" r:id="rId13"/>
    <p:sldId id="269" r:id="rId14"/>
    <p:sldId id="270" r:id="rId15"/>
    <p:sldId id="289" r:id="rId16"/>
    <p:sldId id="271" r:id="rId17"/>
    <p:sldId id="288" r:id="rId18"/>
    <p:sldId id="290" r:id="rId19"/>
    <p:sldId id="291" r:id="rId20"/>
    <p:sldId id="272" r:id="rId21"/>
    <p:sldId id="273" r:id="rId22"/>
    <p:sldId id="274" r:id="rId23"/>
    <p:sldId id="275" r:id="rId24"/>
    <p:sldId id="276" r:id="rId25"/>
    <p:sldId id="286" r:id="rId26"/>
    <p:sldId id="287" r:id="rId27"/>
    <p:sldId id="277" r:id="rId28"/>
    <p:sldId id="278" r:id="rId29"/>
    <p:sldId id="279" r:id="rId30"/>
    <p:sldId id="281" r:id="rId31"/>
    <p:sldId id="283" r:id="rId32"/>
    <p:sldId id="29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9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80A7F-6E7B-4980-8D23-0E8C78E9B221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D2F55-63A6-46F1-BFAC-76E3819E9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9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D2F55-63A6-46F1-BFAC-76E3819E990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6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u="none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5CBC-8DFF-4733-8F7A-C0DF3682CEF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3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4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6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86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0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8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6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0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46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42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1B8A1-BCA4-4DE6-942A-D65BE91F0D24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A78BA-F55F-4C08-AF74-65A14BBF5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9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http://pytorch.org/tutorials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0.tiff"/><Relationship Id="rId12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kumimoji="1"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kumimoji="1"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kumimoji="1"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sz="4400" b="1" dirty="0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4400" b="1" dirty="0" err="1">
                <a:solidFill>
                  <a:schemeClr val="accent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PyTorch</a:t>
            </a:r>
            <a:r>
              <a:rPr kumimoji="1" lang="zh-CN" altLang="en-US" sz="4400" b="1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kumimoji="1" lang="zh-CN" altLang="en-US" sz="4400" b="1" dirty="0">
                <a:latin typeface="Calibri" charset="0"/>
                <a:ea typeface="Calibri" charset="0"/>
                <a:cs typeface="Calibri" charset="0"/>
              </a:rPr>
            </a:br>
            <a:r>
              <a:rPr kumimoji="1" lang="en-US" altLang="zh-CN" sz="3200" dirty="0">
                <a:latin typeface="Calibri" charset="0"/>
                <a:ea typeface="Calibri" charset="0"/>
                <a:cs typeface="Calibri" charset="0"/>
              </a:rPr>
              <a:t>(a</a:t>
            </a:r>
            <a:r>
              <a:rPr kumimoji="1"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3200" dirty="0">
                <a:latin typeface="Calibri" charset="0"/>
                <a:ea typeface="Calibri" charset="0"/>
                <a:cs typeface="Calibri" charset="0"/>
              </a:rPr>
              <a:t>deep</a:t>
            </a:r>
            <a:r>
              <a:rPr kumimoji="1"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3200" dirty="0">
                <a:latin typeface="Calibri" charset="0"/>
                <a:ea typeface="Calibri" charset="0"/>
                <a:cs typeface="Calibri" charset="0"/>
              </a:rPr>
              <a:t>learning</a:t>
            </a:r>
            <a:r>
              <a:rPr kumimoji="1"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3200" dirty="0">
                <a:latin typeface="Calibri" charset="0"/>
                <a:ea typeface="Calibri" charset="0"/>
                <a:cs typeface="Calibri" charset="0"/>
              </a:rPr>
              <a:t>library)</a:t>
            </a:r>
            <a:r>
              <a:rPr kumimoji="1" lang="zh-CN" altLang="en-US" sz="28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kumimoji="1" lang="zh-CN" altLang="en-US" sz="2800" dirty="0">
                <a:latin typeface="Calibri" charset="0"/>
                <a:ea typeface="Calibri" charset="0"/>
                <a:cs typeface="Calibri" charset="0"/>
              </a:rPr>
            </a:br>
            <a:endParaRPr kumimoji="1" lang="zh-CN" alt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smtClean="0"/>
              <a:t>Huaipeng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Zhao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09" y="4915172"/>
            <a:ext cx="3278982" cy="6852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61179" y="5744465"/>
            <a:ext cx="1269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pytorch.org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5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Installing</a:t>
            </a:r>
            <a:r>
              <a:rPr kumimoji="1" lang="zh-CN" altLang="en-US" smtClean="0"/>
              <a:t> </a:t>
            </a:r>
            <a:endParaRPr kumimoji="1"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6" y="598933"/>
            <a:ext cx="2860091" cy="70561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6" y="1861895"/>
            <a:ext cx="5639587" cy="241016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40" y="5386749"/>
            <a:ext cx="872611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Three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Levels of Abstraction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smtClean="0">
                <a:solidFill>
                  <a:schemeClr val="accent5">
                    <a:lumMod val="75000"/>
                  </a:schemeClr>
                </a:solidFill>
              </a:rPr>
              <a:t>Tensor: </a:t>
            </a:r>
            <a:r>
              <a:rPr lang="en-US" altLang="zh-CN" sz="2400"/>
              <a:t>Imperative ndarray</a:t>
            </a:r>
            <a:endParaRPr kumimoji="1" lang="en-US" altLang="zh-CN" sz="2400" b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kumimoji="1" lang="en-US" altLang="zh-CN" b="1" smtClean="0">
                <a:solidFill>
                  <a:schemeClr val="accent5">
                    <a:lumMod val="75000"/>
                  </a:schemeClr>
                </a:solidFill>
              </a:rPr>
              <a:t>Variable: </a:t>
            </a:r>
            <a:r>
              <a:rPr kumimoji="1" lang="en-US" altLang="zh-CN" sz="2400"/>
              <a:t>Node in a computational graph (data,grad)</a:t>
            </a:r>
          </a:p>
          <a:p>
            <a:r>
              <a:rPr kumimoji="1" lang="en-US" altLang="zh-CN" b="1" smtClean="0">
                <a:solidFill>
                  <a:schemeClr val="accent5">
                    <a:lumMod val="75000"/>
                  </a:schemeClr>
                </a:solidFill>
              </a:rPr>
              <a:t>Module: </a:t>
            </a:r>
            <a:r>
              <a:rPr kumimoji="1" lang="en-US" altLang="zh-CN" sz="2400"/>
              <a:t>A neural network layer</a:t>
            </a:r>
            <a:endParaRPr kumimoji="1" lang="zh-CN" altLang="en-US" sz="2400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45" y="3523622"/>
            <a:ext cx="5903435" cy="24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A Toy Neural Network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985" y="2778973"/>
            <a:ext cx="5195857" cy="3336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42914" y="2055546"/>
            <a:ext cx="174691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</a:rPr>
              <a:t>Forward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pic>
        <p:nvPicPr>
          <p:cNvPr id="30" name="图片 2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34" y="1694247"/>
            <a:ext cx="5367079" cy="21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A Toy Neural Network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77" y="2778973"/>
            <a:ext cx="5195857" cy="3336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42914" y="2055546"/>
            <a:ext cx="174691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</a:rPr>
              <a:t>Forward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5" y="2316580"/>
            <a:ext cx="2336800" cy="1587500"/>
          </a:xfrm>
          <a:prstGeom prst="rect">
            <a:avLst/>
          </a:prstGeom>
        </p:spPr>
      </p:pic>
      <p:cxnSp>
        <p:nvCxnSpPr>
          <p:cNvPr id="12" name="直线箭头连接符 16"/>
          <p:cNvCxnSpPr/>
          <p:nvPr/>
        </p:nvCxnSpPr>
        <p:spPr>
          <a:xfrm flipH="1" flipV="1">
            <a:off x="5953126" y="2347933"/>
            <a:ext cx="1903765" cy="68433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30"/>
          <p:cNvCxnSpPr/>
          <p:nvPr/>
        </p:nvCxnSpPr>
        <p:spPr>
          <a:xfrm flipH="1">
            <a:off x="5943459" y="3360102"/>
            <a:ext cx="1960478" cy="5115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903937" y="2787865"/>
            <a:ext cx="1112684" cy="74690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50524" y="4555294"/>
            <a:ext cx="1028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Tensor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769104" y="2778974"/>
            <a:ext cx="1907797" cy="4627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曲线连接符 16"/>
          <p:cNvCxnSpPr>
            <a:stCxn id="16" idx="1"/>
            <a:endCxn id="15" idx="1"/>
          </p:cNvCxnSpPr>
          <p:nvPr/>
        </p:nvCxnSpPr>
        <p:spPr>
          <a:xfrm rot="10800000" flipV="1">
            <a:off x="3550523" y="3010342"/>
            <a:ext cx="218580" cy="1775784"/>
          </a:xfrm>
          <a:prstGeom prst="curvedConnector3">
            <a:avLst>
              <a:gd name="adj1" fmla="val 32224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4240997" y="3360102"/>
            <a:ext cx="1084073" cy="38468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曲线连接符 20"/>
          <p:cNvCxnSpPr/>
          <p:nvPr/>
        </p:nvCxnSpPr>
        <p:spPr>
          <a:xfrm>
            <a:off x="4861608" y="3746251"/>
            <a:ext cx="2995282" cy="2028221"/>
          </a:xfrm>
          <a:prstGeom prst="curvedConnector3">
            <a:avLst>
              <a:gd name="adj1" fmla="val 50455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915056" y="3744784"/>
            <a:ext cx="761844" cy="163243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2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A Toy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Neural Network</a:t>
            </a:r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10901" y="2047386"/>
            <a:ext cx="218364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</a:rPr>
              <a:t>Backward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pic>
        <p:nvPicPr>
          <p:cNvPr id="3074" name="Picture 2" descr="“computational graphs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63" y="2988860"/>
            <a:ext cx="5536437" cy="327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8"/>
          <a:stretch/>
        </p:blipFill>
        <p:spPr>
          <a:xfrm>
            <a:off x="2026012" y="2988860"/>
            <a:ext cx="3264771" cy="9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A Toy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Neural Network</a:t>
            </a:r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08" y="3452713"/>
            <a:ext cx="4944165" cy="210531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0" y="3452713"/>
            <a:ext cx="5734850" cy="230537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741993" y="2872133"/>
            <a:ext cx="0" cy="346653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18" y="1979125"/>
            <a:ext cx="1755777" cy="11851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18" y="2318551"/>
            <a:ext cx="2860091" cy="7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Major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Components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</a:rPr>
              <a:t>of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</a:rPr>
              <a:t>PyTorch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853597"/>
              </p:ext>
            </p:extLst>
          </p:nvPr>
        </p:nvGraphicFramePr>
        <p:xfrm>
          <a:off x="1724026" y="2118065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/>
                <a:gridCol w="6342623"/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>
                          <a:effectLst/>
                        </a:rPr>
                        <a:t>, </a:t>
                      </a:r>
                      <a:r>
                        <a:rPr lang="en-US" sz="1600" smtClean="0">
                          <a:effectLst/>
                        </a:rPr>
                        <a:t>Dataset </a:t>
                      </a:r>
                      <a:r>
                        <a:rPr lang="en-US" sz="1600" dirty="0">
                          <a:effectLst/>
                        </a:rPr>
                        <a:t>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3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smtClean="0">
                <a:solidFill>
                  <a:schemeClr val="accent2">
                    <a:lumMod val="50000"/>
                  </a:schemeClr>
                </a:solidFill>
              </a:rPr>
              <a:t>Torch Module:PyTorch</a:t>
            </a:r>
            <a:r>
              <a:rPr kumimoji="1" lang="zh-CN" altLang="en-US" sz="400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4000" dirty="0">
                <a:solidFill>
                  <a:schemeClr val="accent2">
                    <a:lumMod val="50000"/>
                  </a:schemeClr>
                </a:solidFill>
              </a:rPr>
              <a:t>as</a:t>
            </a:r>
            <a:r>
              <a:rPr kumimoji="1" lang="zh-CN" alt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40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kumimoji="1" lang="zh-CN" alt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4000" dirty="0">
                <a:solidFill>
                  <a:schemeClr val="accent2">
                    <a:lumMod val="50000"/>
                  </a:schemeClr>
                </a:solidFill>
              </a:rPr>
              <a:t>Tensor</a:t>
            </a:r>
            <a:r>
              <a:rPr kumimoji="1" lang="zh-CN" alt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4000" dirty="0">
                <a:solidFill>
                  <a:schemeClr val="accent2">
                    <a:lumMod val="50000"/>
                  </a:schemeClr>
                </a:solidFill>
              </a:rPr>
              <a:t>Library</a:t>
            </a:r>
            <a:endParaRPr kumimoji="1"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Tensor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operations: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slicing,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operations,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algebra,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reductions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GPU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Fast!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(comparison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matrix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multiplication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895671" y="4136231"/>
            <a:ext cx="111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C00000"/>
                </a:solidFill>
              </a:rPr>
              <a:t>Numpy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58706" y="5629189"/>
            <a:ext cx="1185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C00000"/>
                </a:solidFill>
              </a:rPr>
              <a:t>PyTorch</a:t>
            </a:r>
            <a:endParaRPr kumimoji="1" lang="zh-CN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2858707" y="5415413"/>
            <a:ext cx="7074617" cy="3782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397021" y="3474127"/>
                <a:ext cx="1980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𝑴</m:t>
                      </m:r>
                      <m:r>
                        <a:rPr kumimoji="1" lang="zh-CN" altLang="en-US" sz="3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3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𝑴</m:t>
                      </m:r>
                      <m:r>
                        <a:rPr kumimoji="1" lang="zh-CN" altLang="en-US" sz="3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∗</m:t>
                      </m:r>
                      <m:r>
                        <a:rPr kumimoji="1" lang="en-US" altLang="zh-CN" sz="32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𝑴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21" y="3474127"/>
                <a:ext cx="198054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496290" y="3566459"/>
                <a:ext cx="19704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𝑀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1000×1000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290" y="3566459"/>
                <a:ext cx="1970411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03" y="5582640"/>
            <a:ext cx="5380857" cy="118864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321625" y="6426380"/>
            <a:ext cx="2052497" cy="28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39" y="4059318"/>
            <a:ext cx="5366921" cy="119265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284415" y="4905066"/>
            <a:ext cx="2126919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18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smtClean="0">
                <a:solidFill>
                  <a:schemeClr val="accent2">
                    <a:lumMod val="50000"/>
                  </a:schemeClr>
                </a:solidFill>
              </a:rPr>
              <a:t>Torch.nn : </a:t>
            </a:r>
            <a:r>
              <a:rPr kumimoji="1" lang="en-US" altLang="zh-CN" sz="4000">
                <a:solidFill>
                  <a:schemeClr val="accent2">
                    <a:lumMod val="50000"/>
                  </a:schemeClr>
                </a:solidFill>
              </a:rPr>
              <a:t>a neural networks library </a:t>
            </a:r>
            <a:endParaRPr kumimoji="1"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1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209750"/>
              </p:ext>
            </p:extLst>
          </p:nvPr>
        </p:nvGraphicFramePr>
        <p:xfrm>
          <a:off x="1928742" y="2118065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/>
                <a:gridCol w="6254708"/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 smtClean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 smtClean="0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smtClean="0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smtClean="0">
                          <a:solidFill>
                            <a:srgbClr val="000000"/>
                          </a:solidFill>
                          <a:effectLst/>
                        </a:rPr>
                        <a:t>NLLLoss,BCELoss,CrossEntropyLoss…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smtClean="0">
                <a:solidFill>
                  <a:schemeClr val="accent2">
                    <a:lumMod val="50000"/>
                  </a:schemeClr>
                </a:solidFill>
              </a:rPr>
              <a:t>Torch.nn.functional</a:t>
            </a:r>
            <a:endParaRPr kumimoji="1"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5"/>
          <a:stretch/>
        </p:blipFill>
        <p:spPr>
          <a:xfrm>
            <a:off x="3392450" y="1827961"/>
            <a:ext cx="5407100" cy="16385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64"/>
          <a:stretch/>
        </p:blipFill>
        <p:spPr>
          <a:xfrm>
            <a:off x="3538955" y="4292596"/>
            <a:ext cx="5437085" cy="160323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084394" y="3958225"/>
            <a:ext cx="6346209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55741" y="2564728"/>
            <a:ext cx="2681787" cy="32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60376" y="5576907"/>
            <a:ext cx="2577151" cy="318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8200" y="2429301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/>
              <a:t>Torch.nn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838200" y="5367038"/>
            <a:ext cx="25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/>
              <a:t>Torch.nn.functional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8403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smtClean="0">
                <a:solidFill>
                  <a:schemeClr val="accent2">
                    <a:lumMod val="50000"/>
                  </a:schemeClr>
                </a:solidFill>
              </a:rPr>
              <a:t>Outline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Why Deep</a:t>
            </a:r>
            <a:r>
              <a:rPr kumimoji="1" lang="zh-CN" alt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Libraries and Why PyTorch 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PyTorch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cs typeface="Calibri" charset="0"/>
              </a:rPr>
              <a:t>PyTorch in action</a:t>
            </a:r>
            <a:r>
              <a:rPr kumimoji="1" lang="zh-CN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How to load dataset?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07" y="1690688"/>
            <a:ext cx="8281942" cy="46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How to build a model?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3" y="1690689"/>
            <a:ext cx="7278074" cy="38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>
                    <a:lumMod val="50000"/>
                  </a:schemeClr>
                </a:solidFill>
              </a:rPr>
              <a:t>How to train a model?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2057209"/>
            <a:ext cx="7941113" cy="33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smtClean="0">
                <a:solidFill>
                  <a:schemeClr val="accent2">
                    <a:lumMod val="50000"/>
                  </a:schemeClr>
                </a:solidFill>
              </a:rPr>
              <a:t>Outline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</a:rPr>
              <a:t> Why Deep</a:t>
            </a:r>
            <a:r>
              <a:rPr kumimoji="1" lang="zh-CN" altLang="en-US" b="1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</a:rPr>
              <a:t>Libraries and Why PyTorch 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PyTorch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cs typeface="Calibri" charset="0"/>
              </a:rPr>
              <a:t>PyTorch in action</a:t>
            </a:r>
            <a:r>
              <a:rPr kumimoji="1" lang="zh-CN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MNIST Dataset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2869101"/>
            <a:ext cx="5868538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MLP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 for </a:t>
            </a: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MNIST (0-d features)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http://img.blog.csdn.net/20150128033221168?watermark/2/text/aHR0cDovL2Jsb2cuY3Nkbi5uZXQvdTAxMjE2MjYxMw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12" y="2205746"/>
            <a:ext cx="6112776" cy="2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017457" y="4219645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/>
              <a:t>28*28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10017457" y="3252929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/>
              <a:t>64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10017456" y="2240976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/>
              <a:t>10</a:t>
            </a:r>
            <a:endParaRPr lang="zh-CN" altLang="en-US" sz="2400" b="1"/>
          </a:p>
        </p:txBody>
      </p:sp>
      <p:cxnSp>
        <p:nvCxnSpPr>
          <p:cNvPr id="9" name="直接箭头连接符 8"/>
          <p:cNvCxnSpPr>
            <a:stCxn id="3" idx="0"/>
            <a:endCxn id="7" idx="2"/>
          </p:cNvCxnSpPr>
          <p:nvPr/>
        </p:nvCxnSpPr>
        <p:spPr>
          <a:xfrm flipV="1">
            <a:off x="10542896" y="3714594"/>
            <a:ext cx="0" cy="5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0"/>
            <a:endCxn id="8" idx="2"/>
          </p:cNvCxnSpPr>
          <p:nvPr/>
        </p:nvCxnSpPr>
        <p:spPr>
          <a:xfrm flipH="1" flipV="1">
            <a:off x="10542895" y="2702641"/>
            <a:ext cx="1" cy="550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6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MLP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 for MNIST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1" y="59094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Last Test Acc: </a:t>
            </a:r>
            <a:r>
              <a:rPr lang="en-US" altLang="zh-CN" sz="2800" smtClean="0"/>
              <a:t>95.8%</a:t>
            </a:r>
            <a:endParaRPr lang="zh-CN" altLang="en-US" sz="280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24" y="1388811"/>
            <a:ext cx="8115951" cy="43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60813" y="5993641"/>
            <a:ext cx="2825086" cy="36848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60813" y="3766781"/>
            <a:ext cx="2825086" cy="36848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60813" y="3398292"/>
            <a:ext cx="2825086" cy="36848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RNN for MNIST (1-d </a:t>
            </a: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features)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4311" y="231306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GRU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7660946" y="2313067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GRU</a:t>
            </a:r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10697003" y="231188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GRU</a:t>
            </a:r>
            <a:endParaRPr lang="zh-CN" altLang="en-US" b="1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27161"/>
              </p:ext>
            </p:extLst>
          </p:nvPr>
        </p:nvGraphicFramePr>
        <p:xfrm>
          <a:off x="2088108" y="3436050"/>
          <a:ext cx="27902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86"/>
                <a:gridCol w="348786"/>
                <a:gridCol w="348786"/>
                <a:gridCol w="348786"/>
                <a:gridCol w="348786"/>
                <a:gridCol w="348786"/>
                <a:gridCol w="318049"/>
                <a:gridCol w="379523"/>
              </a:tblGrid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234419" y="2313067"/>
            <a:ext cx="8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/>
              <a:t>…</a:t>
            </a:r>
            <a:endParaRPr lang="zh-CN" altLang="en-US" sz="2400" b="1"/>
          </a:p>
        </p:txBody>
      </p:sp>
      <p:cxnSp>
        <p:nvCxnSpPr>
          <p:cNvPr id="19" name="直接箭头连接符 18"/>
          <p:cNvCxnSpPr>
            <a:stCxn id="3" idx="3"/>
            <a:endCxn id="7" idx="1"/>
          </p:cNvCxnSpPr>
          <p:nvPr/>
        </p:nvCxnSpPr>
        <p:spPr>
          <a:xfrm flipV="1">
            <a:off x="6929654" y="2545079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8622546" y="256720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9965711" y="256720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>
          <a:xfrm flipV="1">
            <a:off x="4885899" y="2822516"/>
            <a:ext cx="1566084" cy="812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flipV="1">
            <a:off x="4882204" y="2822515"/>
            <a:ext cx="3256414" cy="11362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/>
          <p:nvPr/>
        </p:nvCxnSpPr>
        <p:spPr>
          <a:xfrm flipV="1">
            <a:off x="4885899" y="2821336"/>
            <a:ext cx="6288776" cy="339287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14943" y="4408677"/>
            <a:ext cx="553998" cy="996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 smtClean="0"/>
              <a:t>…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2770496" y="2988860"/>
            <a:ext cx="148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mtClean="0"/>
              <a:t>28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1201004" y="4864400"/>
            <a:ext cx="85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mtClean="0"/>
              <a:t>28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9010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RNN for MNIST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9" y="1924334"/>
            <a:ext cx="8130803" cy="34665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24001" y="59094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Last Test Acc: 97.7%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4198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CNN for </a:t>
            </a: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MNIST 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(2-d </a:t>
            </a: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features)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290" name="Picture 2" descr="http://images2015.cnblogs.com/blog/743682/201604/743682-20160421101253226-12615877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7522"/>
            <a:ext cx="8610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olah.github.io/posts/2014-07-Conv-Nets-Modular/img/Conv-9-Conv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91" y="1973582"/>
            <a:ext cx="4716556" cy="17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equa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9" y="1973582"/>
            <a:ext cx="2845606" cy="20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 flipV="1">
            <a:off x="2493845" y="4317298"/>
            <a:ext cx="7409881" cy="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smtClean="0">
                <a:solidFill>
                  <a:schemeClr val="accent2">
                    <a:lumMod val="50000"/>
                  </a:schemeClr>
                </a:solidFill>
              </a:rPr>
              <a:t>Outline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Why Deep</a:t>
            </a:r>
            <a:r>
              <a:rPr kumimoji="1" lang="zh-CN" alt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Libraries and Why PyTorch 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PyTorch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PyTorch in action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NN for MNIST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4001" y="59094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Last Test Acc: 99.2%</a:t>
            </a:r>
            <a:endParaRPr lang="zh-CN" altLang="en-US" sz="280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1" y="1401176"/>
            <a:ext cx="8129519" cy="43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Assignments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/>
              <a:t>Try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more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models (Bi-LSTM,ResNet…)</a:t>
            </a:r>
            <a:endParaRPr kumimoji="1"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L2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Regularization</a:t>
            </a:r>
            <a:endParaRPr kumimoji="1" lang="zh-CN" alt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Dropout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Data 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Argumentation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>
                <a:solidFill>
                  <a:schemeClr val="accent2">
                    <a:lumMod val="50000"/>
                  </a:schemeClr>
                </a:solidFill>
              </a:rPr>
              <a:t>Batch 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Normalization</a:t>
            </a:r>
            <a:endParaRPr kumimoji="1" lang="zh-CN" alt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mtClean="0"/>
              <a:t>Try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optimization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algorithms(SGD…)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mtClean="0"/>
              <a:t>Try more activation function(Tanh,Sigmoid…)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5693391" y="2511188"/>
            <a:ext cx="477672" cy="17196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4" name="Picture 2" descr="https://pic1.zhimg.com/80/ebcb6319899184c6c47f655e3aa4e95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16" y="2347452"/>
            <a:ext cx="3895583" cy="20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Resources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Official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</a:t>
            </a:r>
          </a:p>
          <a:p>
            <a:pPr lvl="1"/>
            <a:r>
              <a:rPr lang="en-US" altLang="zh-CN" dirty="0" smtClean="0"/>
              <a:t>Documentation</a:t>
            </a:r>
            <a:r>
              <a:rPr lang="zh-CN" altLang="en-US" dirty="0"/>
              <a:t> 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://pytorch.org/docs/master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Tutorials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pytorch.org/tutorials/index.html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projects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github.com/pytorch/examples</a:t>
            </a:r>
            <a:endParaRPr lang="en-US" altLang="zh-CN" dirty="0"/>
          </a:p>
          <a:p>
            <a:r>
              <a:rPr lang="en-US" altLang="zh-CN" dirty="0" smtClean="0"/>
              <a:t>Github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</a:p>
          <a:p>
            <a:pPr lvl="1"/>
            <a:r>
              <a:rPr lang="en-US" altLang="zh-CN" smtClean="0"/>
              <a:t>fairseq-py</a:t>
            </a:r>
          </a:p>
          <a:p>
            <a:pPr lvl="1"/>
            <a:r>
              <a:rPr lang="en-US" altLang="zh-CN" smtClean="0"/>
              <a:t>OpenNMT-py</a:t>
            </a:r>
            <a:endParaRPr lang="en-US" altLang="zh-CN" b="1" dirty="0" smtClean="0"/>
          </a:p>
          <a:p>
            <a:r>
              <a:rPr lang="en-US" altLang="zh-CN" smtClean="0"/>
              <a:t>Open</a:t>
            </a:r>
            <a:r>
              <a:rPr lang="zh-CN" altLang="en-US" smtClean="0"/>
              <a:t> </a:t>
            </a:r>
            <a:r>
              <a:rPr lang="en-US" altLang="zh-CN" dirty="0" smtClean="0"/>
              <a:t>courses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blogs</a:t>
            </a:r>
          </a:p>
          <a:p>
            <a:pPr lvl="1"/>
            <a:r>
              <a:rPr lang="en-US" altLang="zh-CN" b="1" dirty="0" smtClean="0"/>
              <a:t>Stanford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CS231N 2017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smtClean="0"/>
              <a:t>Software”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56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Why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DL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Library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Necessary?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566317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omplicated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architectures</a:t>
            </a:r>
            <a:endParaRPr kumimoji="1" lang="zh-CN" altLang="en-US" dirty="0" smtClean="0"/>
          </a:p>
          <a:p>
            <a:pPr lvl="1"/>
            <a:r>
              <a:rPr lang="en-US" altLang="zh-CN"/>
              <a:t>Easily build big computational </a:t>
            </a:r>
            <a:r>
              <a:rPr lang="en-US" altLang="zh-CN" smtClean="0"/>
              <a:t>graphs</a:t>
            </a:r>
            <a:endParaRPr kumimoji="1" lang="en-US" altLang="zh-CN" smtClean="0"/>
          </a:p>
          <a:p>
            <a:pPr lvl="1"/>
            <a:r>
              <a:rPr kumimoji="1" lang="en-US" altLang="zh-CN" smtClean="0"/>
              <a:t>Easily compute gradients</a:t>
            </a:r>
          </a:p>
          <a:p>
            <a:pPr marL="457200" lvl="1" indent="0">
              <a:buNone/>
            </a:pP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966" y="1389888"/>
            <a:ext cx="2452873" cy="546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78" y="3403055"/>
            <a:ext cx="2282903" cy="251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99" y="3563021"/>
            <a:ext cx="3793366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Why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DL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Library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Necessary?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56631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mtClean="0"/>
              <a:t>Run </a:t>
            </a:r>
            <a:r>
              <a:rPr lang="en-US" altLang="zh-CN"/>
              <a:t>it all efficiently on GPU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2056" name="Picture 8" descr="相关图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5414" r="2635" b="10141"/>
          <a:stretch/>
        </p:blipFill>
        <p:spPr bwMode="auto">
          <a:xfrm>
            <a:off x="2806889" y="2265528"/>
            <a:ext cx="7670043" cy="42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Popular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Deep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Libraries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2650" y="1690689"/>
            <a:ext cx="1527176" cy="1030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860" y="3016252"/>
            <a:ext cx="1260756" cy="1401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222" y="1492624"/>
            <a:ext cx="1583330" cy="10687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2709718"/>
            <a:ext cx="1755777" cy="118515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640" y="4914646"/>
            <a:ext cx="1727197" cy="11658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283" y="4278113"/>
            <a:ext cx="1883804" cy="127156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168" y="1651530"/>
            <a:ext cx="1990183" cy="9451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0578" y="2871005"/>
            <a:ext cx="2068772" cy="12067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8798" y="4394726"/>
            <a:ext cx="1312332" cy="13123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9658" y="5814852"/>
            <a:ext cx="2542316" cy="5313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158" y="5905099"/>
            <a:ext cx="2362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solidFill>
                  <a:schemeClr val="accent2">
                    <a:lumMod val="50000"/>
                  </a:schemeClr>
                </a:solidFill>
              </a:rPr>
              <a:t>Why</a:t>
            </a:r>
            <a:r>
              <a:rPr kumimoji="1" lang="zh-CN" altLang="en-US" sz="400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kumimoji="1"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2" descr="ndrej Karpathy &#10;live been using PyTorch a few moni &#10;and I've ne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" t="6648" r="4365" b="41293"/>
          <a:stretch/>
        </p:blipFill>
        <p:spPr bwMode="auto">
          <a:xfrm>
            <a:off x="2803514" y="2172506"/>
            <a:ext cx="7235837" cy="242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326842" y="5445458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50000"/>
                  </a:schemeClr>
                </a:solidFill>
                <a:latin typeface="HP Simplified" panose="020B0606020204020204" pitchFamily="34" charset="0"/>
                <a:cs typeface="Times New Roman" panose="02020603050405020304" pitchFamily="18" charset="0"/>
              </a:rPr>
              <a:t>Life is short, you need</a:t>
            </a:r>
            <a:endParaRPr lang="zh-CN" altLang="en-US" sz="3200">
              <a:solidFill>
                <a:schemeClr val="bg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/>
          <a:stretch/>
        </p:blipFill>
        <p:spPr>
          <a:xfrm>
            <a:off x="7160526" y="5581460"/>
            <a:ext cx="2100902" cy="340852"/>
          </a:xfrm>
          <a:prstGeom prst="rect">
            <a:avLst/>
          </a:prstGeom>
          <a:effectLst/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7" y="525194"/>
            <a:ext cx="2860091" cy="7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>
                <a:solidFill>
                  <a:schemeClr val="accent2">
                    <a:lumMod val="50000"/>
                  </a:schemeClr>
                </a:solidFill>
              </a:rPr>
              <a:t>Why</a:t>
            </a:r>
            <a:r>
              <a:rPr kumimoji="1" lang="zh-CN" altLang="en-US" sz="400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kumimoji="1"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7" y="525194"/>
            <a:ext cx="2860091" cy="70561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2165953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zh-CN" smtClean="0"/>
              <a:t>Support Python</a:t>
            </a:r>
            <a:endParaRPr kumimoji="1" lang="zh-CN" altLang="en-US" dirty="0" smtClean="0"/>
          </a:p>
          <a:p>
            <a:r>
              <a:rPr kumimoji="1" lang="en-US" altLang="zh-CN" smtClean="0"/>
              <a:t>Dynamic Graph</a:t>
            </a:r>
            <a:endParaRPr kumimoji="1" lang="zh-CN" altLang="en-US" dirty="0" smtClean="0"/>
          </a:p>
          <a:p>
            <a:r>
              <a:rPr kumimoji="1" lang="en-US" altLang="zh-CN" smtClean="0"/>
              <a:t>Friendly API for </a:t>
            </a:r>
            <a:r>
              <a:rPr lang="en-US" altLang="zh-CN" smtClean="0"/>
              <a:t>research</a:t>
            </a:r>
            <a:endParaRPr kumimoji="1" lang="en-US" altLang="zh-CN" smtClean="0"/>
          </a:p>
          <a:p>
            <a:r>
              <a:rPr lang="en-US" altLang="zh-CN" smtClean="0"/>
              <a:t>Easily debug</a:t>
            </a:r>
            <a:endParaRPr kumimoji="1" lang="zh-CN" altLang="en-US" dirty="0"/>
          </a:p>
          <a:p>
            <a:r>
              <a:rPr kumimoji="1" lang="en-US" altLang="zh-CN"/>
              <a:t>Love all things 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smtClean="0">
                <a:solidFill>
                  <a:schemeClr val="accent2">
                    <a:lumMod val="50000"/>
                  </a:schemeClr>
                </a:solidFill>
              </a:rPr>
              <a:t>Outline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</a:rPr>
              <a:t> Why Deep</a:t>
            </a:r>
            <a:r>
              <a:rPr kumimoji="1" lang="zh-CN" altLang="en-US" b="1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kumimoji="1" lang="zh-CN" altLang="en-US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</a:rPr>
              <a:t>Libraries and Why PyTorch ?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Brief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PyTorch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en-US" altLang="zh-CN" b="1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 </a:t>
            </a:r>
            <a:r>
              <a:rPr kumimoji="1" lang="en-US" altLang="zh-CN" b="1" smtClean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PyTorch in action</a:t>
            </a:r>
            <a:r>
              <a:rPr kumimoji="1" lang="zh-CN" alt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5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490</Words>
  <Application>Microsoft Office PowerPoint</Application>
  <PresentationFormat>宽屏</PresentationFormat>
  <Paragraphs>134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宋体</vt:lpstr>
      <vt:lpstr>Arial</vt:lpstr>
      <vt:lpstr>Calibri</vt:lpstr>
      <vt:lpstr>Calibri Light</vt:lpstr>
      <vt:lpstr>Cambria Math</vt:lpstr>
      <vt:lpstr>Consolas</vt:lpstr>
      <vt:lpstr>HP Simplified</vt:lpstr>
      <vt:lpstr>Monotype Corsiva</vt:lpstr>
      <vt:lpstr>Times New Roman</vt:lpstr>
      <vt:lpstr>Wingdings</vt:lpstr>
      <vt:lpstr>Office 主题</vt:lpstr>
      <vt:lpstr>A Brief Introduction to PyTorch (a deep learning library) </vt:lpstr>
      <vt:lpstr>Outline</vt:lpstr>
      <vt:lpstr>Outline</vt:lpstr>
      <vt:lpstr>Why a DL Library is Necessary?</vt:lpstr>
      <vt:lpstr>Why a DL Library is Necessary?</vt:lpstr>
      <vt:lpstr>Popular Deep Learning Libraries</vt:lpstr>
      <vt:lpstr>Why </vt:lpstr>
      <vt:lpstr>Why </vt:lpstr>
      <vt:lpstr>Outline</vt:lpstr>
      <vt:lpstr>Installing </vt:lpstr>
      <vt:lpstr>Three Levels of Abstraction</vt:lpstr>
      <vt:lpstr> A Toy Neural Network</vt:lpstr>
      <vt:lpstr> A Toy Neural Network</vt:lpstr>
      <vt:lpstr>A Toy Neural Network </vt:lpstr>
      <vt:lpstr>A Toy Neural Network </vt:lpstr>
      <vt:lpstr>Major Components of PyTorch</vt:lpstr>
      <vt:lpstr>Torch Module:PyTorch as A Tensor Library</vt:lpstr>
      <vt:lpstr>Torch.nn : a neural networks library </vt:lpstr>
      <vt:lpstr>Torch.nn.functional</vt:lpstr>
      <vt:lpstr>How to load dataset?</vt:lpstr>
      <vt:lpstr>How to build a model?</vt:lpstr>
      <vt:lpstr>How to train a model?</vt:lpstr>
      <vt:lpstr>Outline</vt:lpstr>
      <vt:lpstr>MNIST Dataset</vt:lpstr>
      <vt:lpstr>MLP for MNIST (0-d features)</vt:lpstr>
      <vt:lpstr>MLP for MNIST</vt:lpstr>
      <vt:lpstr>RNN for MNIST (1-d features)</vt:lpstr>
      <vt:lpstr>RNN for MNIST</vt:lpstr>
      <vt:lpstr>CNN for MNIST (2-d features)</vt:lpstr>
      <vt:lpstr>CNN for MNIST</vt:lpstr>
      <vt:lpstr>Assignments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PyTorch (a deep learning library)</dc:title>
  <dc:creator>赵怀鹏</dc:creator>
  <cp:lastModifiedBy>赵怀鹏</cp:lastModifiedBy>
  <cp:revision>96</cp:revision>
  <dcterms:created xsi:type="dcterms:W3CDTF">2018-03-04T17:21:19Z</dcterms:created>
  <dcterms:modified xsi:type="dcterms:W3CDTF">2018-03-09T01:39:18Z</dcterms:modified>
</cp:coreProperties>
</file>